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5" r:id="rId9"/>
    <p:sldId id="264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882E-D94B-4C6B-804F-5CD98875D8EC}" type="datetimeFigureOut">
              <a:rPr lang="de-DE" smtClean="0"/>
              <a:t>31.07.2025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05DC4-7491-436F-B31C-84DAF1A33C65}" type="slidenum">
              <a:rPr lang="de-DE" smtClean="0"/>
              <a:t>‹Nr.›</a:t>
            </a:fld>
            <a:endParaRPr lang="de-D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1526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882E-D94B-4C6B-804F-5CD98875D8EC}" type="datetimeFigureOut">
              <a:rPr lang="de-DE" smtClean="0"/>
              <a:t>31.07.2025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05DC4-7491-436F-B31C-84DAF1A33C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9703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882E-D94B-4C6B-804F-5CD98875D8EC}" type="datetimeFigureOut">
              <a:rPr lang="de-DE" smtClean="0"/>
              <a:t>31.07.2025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05DC4-7491-436F-B31C-84DAF1A33C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3890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882E-D94B-4C6B-804F-5CD98875D8EC}" type="datetimeFigureOut">
              <a:rPr lang="de-DE" smtClean="0"/>
              <a:t>31.07.2025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05DC4-7491-436F-B31C-84DAF1A33C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6563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882E-D94B-4C6B-804F-5CD98875D8EC}" type="datetimeFigureOut">
              <a:rPr lang="de-DE" smtClean="0"/>
              <a:t>31.07.2025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05DC4-7491-436F-B31C-84DAF1A33C65}" type="slidenum">
              <a:rPr lang="de-DE" smtClean="0"/>
              <a:t>‹Nr.›</a:t>
            </a:fld>
            <a:endParaRPr lang="de-D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5871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882E-D94B-4C6B-804F-5CD98875D8EC}" type="datetimeFigureOut">
              <a:rPr lang="de-DE" smtClean="0"/>
              <a:t>31.07.2025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05DC4-7491-436F-B31C-84DAF1A33C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9183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882E-D94B-4C6B-804F-5CD98875D8EC}" type="datetimeFigureOut">
              <a:rPr lang="de-DE" smtClean="0"/>
              <a:t>31.07.2025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05DC4-7491-436F-B31C-84DAF1A33C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0398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882E-D94B-4C6B-804F-5CD98875D8EC}" type="datetimeFigureOut">
              <a:rPr lang="de-DE" smtClean="0"/>
              <a:t>31.07.2025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05DC4-7491-436F-B31C-84DAF1A33C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8599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882E-D94B-4C6B-804F-5CD98875D8EC}" type="datetimeFigureOut">
              <a:rPr lang="de-DE" smtClean="0"/>
              <a:t>31.07.2025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05DC4-7491-436F-B31C-84DAF1A33C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1227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33E882E-D94B-4C6B-804F-5CD98875D8EC}" type="datetimeFigureOut">
              <a:rPr lang="de-DE" smtClean="0"/>
              <a:t>31.07.2025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B05DC4-7491-436F-B31C-84DAF1A33C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6387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882E-D94B-4C6B-804F-5CD98875D8EC}" type="datetimeFigureOut">
              <a:rPr lang="de-DE" smtClean="0"/>
              <a:t>31.07.2025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05DC4-7491-436F-B31C-84DAF1A33C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1362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33E882E-D94B-4C6B-804F-5CD98875D8EC}" type="datetimeFigureOut">
              <a:rPr lang="de-DE" smtClean="0"/>
              <a:t>31.07.2025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BB05DC4-7491-436F-B31C-84DAF1A33C65}" type="slidenum">
              <a:rPr lang="de-DE" smtClean="0"/>
              <a:t>‹Nr.›</a:t>
            </a:fld>
            <a:endParaRPr lang="de-DE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1272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bernsteinschule.edupage.org/login/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686C97-7E2A-A92B-943C-70DFC6AE5E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Herzlich Willkommen</a:t>
            </a:r>
            <a:br>
              <a:rPr lang="de-DE" dirty="0"/>
            </a:br>
            <a:r>
              <a:rPr lang="de-DE" dirty="0"/>
              <a:t>an der </a:t>
            </a:r>
            <a:r>
              <a:rPr lang="de-DE" b="1" dirty="0" err="1"/>
              <a:t>bernstein</a:t>
            </a:r>
            <a:r>
              <a:rPr lang="de-DE" dirty="0" err="1"/>
              <a:t>Schule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E774443-1B62-A118-9A66-76273A79DA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Elternabend der zukünftigen 5. Klassen</a:t>
            </a:r>
          </a:p>
        </p:txBody>
      </p:sp>
    </p:spTree>
    <p:extLst>
      <p:ext uri="{BB962C8B-B14F-4D97-AF65-F5344CB8AC3E}">
        <p14:creationId xmlns:p14="http://schemas.microsoft.com/office/powerpoint/2010/main" val="4022824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0DE5EE-D26E-1A0F-B486-C2E7DCDC9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7200" dirty="0"/>
              <a:t>8. Weitere Informationen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07DBD3A-4D34-6670-1155-0F2486E72F9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sz="4400" dirty="0"/>
              <a:t>FRAGEN?</a:t>
            </a:r>
          </a:p>
        </p:txBody>
      </p:sp>
      <p:pic>
        <p:nvPicPr>
          <p:cNvPr id="5" name="Picture 4" descr="https://www.berlin.de/converjon/?ts=1441881025&amp;height=270&amp;width=540&amp;file=1%3A%2Fdepositphotos%2Fabstrakt%2Fdepositphotos_10148903_original.jpg">
            <a:extLst>
              <a:ext uri="{FF2B5EF4-FFF2-40B4-BE49-F238E27FC236}">
                <a16:creationId xmlns:a16="http://schemas.microsoft.com/office/drawing/2014/main" id="{BD3367CF-76FD-2543-D854-E85DD0B166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8015" y="410797"/>
            <a:ext cx="4855468" cy="2427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075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18FCC7-FC0F-C183-9749-623CE4C6F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-107575"/>
            <a:ext cx="10058400" cy="1030940"/>
          </a:xfrm>
        </p:spPr>
        <p:txBody>
          <a:bodyPr/>
          <a:lstStyle/>
          <a:p>
            <a:r>
              <a:rPr lang="de-DE" dirty="0"/>
              <a:t>Ablauf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FE02363-9CA8-D3DB-0500-4D5FC0F85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923365"/>
            <a:ext cx="10058400" cy="441681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de-DE" sz="2800" dirty="0"/>
              <a:t>Begrüßung durch die Koordinatorin der Orientierungsstufe</a:t>
            </a:r>
            <a:br>
              <a:rPr lang="de-DE" sz="2800" dirty="0"/>
            </a:br>
            <a:r>
              <a:rPr lang="de-DE" sz="2800" dirty="0"/>
              <a:t>Frau </a:t>
            </a:r>
            <a:r>
              <a:rPr lang="de-DE" sz="2800" dirty="0" err="1"/>
              <a:t>Eski</a:t>
            </a:r>
            <a:endParaRPr lang="de-DE" sz="2800" dirty="0"/>
          </a:p>
          <a:p>
            <a:pPr marL="457200" indent="-457200">
              <a:buFont typeface="+mj-lt"/>
              <a:buAutoNum type="arabicPeriod"/>
            </a:pPr>
            <a:r>
              <a:rPr lang="de-DE" sz="2800" dirty="0"/>
              <a:t>Wichtige Informationen zum Schuljahresbeginn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2800" dirty="0"/>
              <a:t>Pieper Catering stellt sich vor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2800" dirty="0"/>
              <a:t>Unsere Kommunikationsplattform EDUPAGE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2800" dirty="0"/>
              <a:t>Die erste Schulwoche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2800" dirty="0"/>
              <a:t>Schultag – Ablauf 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2800" dirty="0"/>
              <a:t>Termine/Höhepunkte </a:t>
            </a:r>
          </a:p>
          <a:p>
            <a:pPr marL="457200" indent="-457200">
              <a:buFont typeface="+mj-lt"/>
              <a:buAutoNum type="arabicPeriod"/>
            </a:pPr>
            <a:endParaRPr lang="de-DE" sz="2800" dirty="0"/>
          </a:p>
          <a:p>
            <a:pPr marL="457200" indent="-457200">
              <a:buFont typeface="+mj-lt"/>
              <a:buAutoNum type="arabicPeriod"/>
            </a:pPr>
            <a:endParaRPr lang="de-DE" sz="2800" dirty="0"/>
          </a:p>
          <a:p>
            <a:pPr marL="457200" indent="-457200">
              <a:buFont typeface="+mj-lt"/>
              <a:buAutoNum type="arabicPeriod"/>
            </a:pP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1518574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DFDAA6-5B22-A615-2C44-42CE677AE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2. Wichtige Informationen zum Schuljahresbeginn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EAAC6E4-E871-994C-EB25-9754631654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79" y="2348752"/>
            <a:ext cx="4937760" cy="352034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de-DE" sz="2800" dirty="0"/>
              <a:t> </a:t>
            </a:r>
            <a:r>
              <a:rPr lang="de-DE" sz="2800" b="1" dirty="0"/>
              <a:t>Schüleraufnahmebogen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DE" sz="2400" dirty="0"/>
              <a:t> Abgabe möglichst bis zum 11.07.25 im Sekretariat </a:t>
            </a:r>
            <a:br>
              <a:rPr lang="de-DE" sz="2400" dirty="0"/>
            </a:br>
            <a:endParaRPr lang="de-DE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sz="2800" dirty="0"/>
              <a:t> </a:t>
            </a:r>
            <a:r>
              <a:rPr lang="de-DE" sz="2800" b="1" dirty="0"/>
              <a:t>Materialliste</a:t>
            </a:r>
            <a:br>
              <a:rPr lang="de-DE" sz="2800" dirty="0"/>
            </a:br>
            <a:endParaRPr lang="de-DE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sz="2800" dirty="0"/>
              <a:t> </a:t>
            </a:r>
            <a:r>
              <a:rPr lang="de-DE" sz="2400" b="1" dirty="0"/>
              <a:t>Übersicht des Schuljahres</a:t>
            </a:r>
            <a:endParaRPr lang="de-DE" sz="2400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CD4A99E-30E5-6D97-477D-C93A9B93C2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7920" y="2348751"/>
            <a:ext cx="4937760" cy="352034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de-DE" sz="2800" dirty="0"/>
              <a:t> </a:t>
            </a:r>
            <a:r>
              <a:rPr lang="de-DE" sz="2800" b="1" dirty="0"/>
              <a:t>Bücherzettel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DE" sz="2400" dirty="0"/>
              <a:t> Abgabe am 1. Schultag</a:t>
            </a:r>
          </a:p>
          <a:p>
            <a:pPr>
              <a:buFont typeface="Wingdings" panose="05000000000000000000" pitchFamily="2" charset="2"/>
              <a:buChar char="Ø"/>
            </a:pPr>
            <a:endParaRPr lang="de-DE" sz="2800" dirty="0"/>
          </a:p>
          <a:p>
            <a:pPr marL="0" indent="0">
              <a:buNone/>
            </a:pPr>
            <a:endParaRPr lang="de-DE" sz="28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sz="2800" dirty="0"/>
              <a:t> </a:t>
            </a:r>
            <a:r>
              <a:rPr lang="de-DE" sz="2800" b="1" dirty="0"/>
              <a:t>EUROBOX Mietvertrag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DE" sz="2400" dirty="0"/>
              <a:t> eigenständig beim externen Anbieter abgeben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3083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41C881-130F-902B-D2A5-AED8F7913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3. Pieper Catering</a:t>
            </a:r>
          </a:p>
        </p:txBody>
      </p:sp>
      <p:pic>
        <p:nvPicPr>
          <p:cNvPr id="1026" name="Picture 2" descr="Kontakt - Piepers">
            <a:extLst>
              <a:ext uri="{FF2B5EF4-FFF2-40B4-BE49-F238E27FC236}">
                <a16:creationId xmlns:a16="http://schemas.microsoft.com/office/drawing/2014/main" id="{230EE312-AB13-AD8C-E67A-BA7C9AE68F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9944" y="398907"/>
            <a:ext cx="2774856" cy="2774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ibnitz-Damgarten: Neuer Caterer kocht Mittagessen in Schulen - das sagen  die Kinder">
            <a:extLst>
              <a:ext uri="{FF2B5EF4-FFF2-40B4-BE49-F238E27FC236}">
                <a16:creationId xmlns:a16="http://schemas.microsoft.com/office/drawing/2014/main" id="{03E51C13-B442-B5BA-FF62-E532B8E65C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4519" y="504400"/>
            <a:ext cx="4163826" cy="234215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369076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42ACA1-B847-4478-BAC8-86BAC450E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2844860"/>
          </a:xfrm>
        </p:spPr>
        <p:txBody>
          <a:bodyPr/>
          <a:lstStyle/>
          <a:p>
            <a:r>
              <a:rPr lang="de-DE" dirty="0"/>
              <a:t>Schul- und Jugendsozialarbeit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5D15618-4C71-4CF6-8C67-383BED761F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7279" y="1667435"/>
            <a:ext cx="10476155" cy="3928693"/>
          </a:xfrm>
        </p:spPr>
        <p:txBody>
          <a:bodyPr>
            <a:normAutofit lnSpcReduction="10000"/>
          </a:bodyPr>
          <a:lstStyle/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pPr marL="342900" indent="-342900">
              <a:buFontTx/>
              <a:buChar char="-"/>
            </a:pPr>
            <a:r>
              <a:rPr lang="de-DE" dirty="0"/>
              <a:t>G. </a:t>
            </a:r>
            <a:r>
              <a:rPr lang="de-DE" dirty="0" err="1"/>
              <a:t>Diderich</a:t>
            </a:r>
            <a:endParaRPr lang="de-DE" dirty="0"/>
          </a:p>
          <a:p>
            <a:pPr marL="342900" indent="-342900">
              <a:buFontTx/>
              <a:buChar char="-"/>
            </a:pPr>
            <a:r>
              <a:rPr lang="de-DE" dirty="0"/>
              <a:t>S. </a:t>
            </a:r>
            <a:r>
              <a:rPr lang="de-DE" dirty="0" err="1"/>
              <a:t>schlodinski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6294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8F4F59-63F9-DF96-4229-EB445F265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4. EDUPAGE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0D8841E-3D60-1B32-DA9D-036616ACD43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>
                <a:hlinkClick r:id="rId2"/>
              </a:rPr>
              <a:t>https://bernsteinschule.edupage.org/login/</a:t>
            </a:r>
            <a:endParaRPr lang="de-DE" dirty="0"/>
          </a:p>
          <a:p>
            <a:endParaRPr lang="de-DE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AF0D8D1A-5E4E-065E-FD02-DD83999670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624" y="400727"/>
            <a:ext cx="5241865" cy="1863684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FE15D1E3-D0A5-20DA-E33F-9EA493B07F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53572" y="400727"/>
            <a:ext cx="5622236" cy="3319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603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26BDB5-1EC4-F85D-30A9-B33660D01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5. Erste Schulwoche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75B6619-5DDA-7CD9-1DC7-01C0F86E69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79" y="2940424"/>
            <a:ext cx="3044415" cy="950258"/>
          </a:xfrm>
        </p:spPr>
        <p:txBody>
          <a:bodyPr/>
          <a:lstStyle/>
          <a:p>
            <a:r>
              <a:rPr lang="de-DE" b="1" dirty="0"/>
              <a:t>Montag, 08.09.25</a:t>
            </a:r>
          </a:p>
          <a:p>
            <a:r>
              <a:rPr lang="de-DE" sz="1800" i="1" dirty="0"/>
              <a:t>2 Blöcke (bis 11:15 Uhr)</a:t>
            </a:r>
          </a:p>
          <a:p>
            <a:endParaRPr lang="de-DE" dirty="0"/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B7F07775-76EB-B373-5458-92834E802B7A}"/>
              </a:ext>
            </a:extLst>
          </p:cNvPr>
          <p:cNvSpPr txBox="1">
            <a:spLocks/>
          </p:cNvSpPr>
          <p:nvPr/>
        </p:nvSpPr>
        <p:spPr>
          <a:xfrm>
            <a:off x="4141694" y="2940424"/>
            <a:ext cx="3044415" cy="95025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/>
              <a:t> </a:t>
            </a:r>
            <a:r>
              <a:rPr lang="de-DE" b="1" dirty="0"/>
              <a:t>Dienstag, 09.09.25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sz="1800" i="1" dirty="0"/>
              <a:t>3 Blöcke (bis 11:15 Uhr)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346618EF-D741-A309-8975-BE263A6AEA8E}"/>
              </a:ext>
            </a:extLst>
          </p:cNvPr>
          <p:cNvSpPr txBox="1">
            <a:spLocks/>
          </p:cNvSpPr>
          <p:nvPr/>
        </p:nvSpPr>
        <p:spPr>
          <a:xfrm>
            <a:off x="7186109" y="2940424"/>
            <a:ext cx="3044415" cy="2928670"/>
          </a:xfrm>
          <a:prstGeom prst="rect">
            <a:avLst/>
          </a:prstGeom>
        </p:spPr>
        <p:txBody>
          <a:bodyPr vert="horz" lIns="0" tIns="45720" rIns="0" bIns="45720" rtlCol="0">
            <a:normAutofit fontScale="92500"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b="1" dirty="0"/>
              <a:t>Mittwoch, 10.09.25</a:t>
            </a:r>
          </a:p>
          <a:p>
            <a:r>
              <a:rPr lang="de-DE" sz="1800" i="1" dirty="0"/>
              <a:t>3 Blöcke (bis 13:15 Uhr)</a:t>
            </a:r>
          </a:p>
          <a:p>
            <a:r>
              <a:rPr lang="de-DE" dirty="0"/>
              <a:t>1. Block – Gestaltung mit Klassenlehrer/-lehrerin</a:t>
            </a:r>
          </a:p>
          <a:p>
            <a:endParaRPr lang="de-DE" dirty="0"/>
          </a:p>
          <a:p>
            <a:r>
              <a:rPr lang="de-DE" dirty="0"/>
              <a:t>2./3. Block – gemeinschaftliches Grillen und Spielen mit allen 5. Klassen auf dem Schulgelände</a:t>
            </a:r>
          </a:p>
          <a:p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69DE951E-4C45-8B86-C63A-B16A21253009}"/>
              </a:ext>
            </a:extLst>
          </p:cNvPr>
          <p:cNvSpPr txBox="1"/>
          <p:nvPr/>
        </p:nvSpPr>
        <p:spPr>
          <a:xfrm>
            <a:off x="1097279" y="1969560"/>
            <a:ext cx="101354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/>
              <a:t>ab 7:30 Uhr </a:t>
            </a:r>
            <a:r>
              <a:rPr lang="de-DE" sz="2800" dirty="0"/>
              <a:t>Treff vor dem neuen Eingang der Orientierungsstufe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21A94092-5881-7FE9-4142-6B12D879300F}"/>
              </a:ext>
            </a:extLst>
          </p:cNvPr>
          <p:cNvSpPr txBox="1"/>
          <p:nvPr/>
        </p:nvSpPr>
        <p:spPr>
          <a:xfrm>
            <a:off x="2070848" y="3890682"/>
            <a:ext cx="43120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Gestaltung mit dem Klassenlehrer/-lehrerin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Hefter beschriften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Bücher austeilen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Schule kennenlernen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Sich als Klasse kennenlernen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Klassenfoto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/>
              <a:t>…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6746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F64668-EDE7-41BC-8CA5-93689446A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6. Schultag – Ablauf 	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FF2CAF4-5F9A-424F-ABD7-6954035BCC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r>
              <a:rPr lang="de-DE" dirty="0"/>
              <a:t>- Öffnung der Schule um 7:30 Uhr</a:t>
            </a:r>
          </a:p>
          <a:p>
            <a:r>
              <a:rPr lang="de-DE" dirty="0"/>
              <a:t>- Unterricht in Blöcken</a:t>
            </a:r>
          </a:p>
          <a:p>
            <a:pPr marL="201168" lvl="1" indent="0">
              <a:buNone/>
            </a:pPr>
            <a:r>
              <a:rPr lang="de-DE" sz="1600" dirty="0"/>
              <a:t>		Zeiten: </a:t>
            </a:r>
          </a:p>
          <a:p>
            <a:pPr lvl="5"/>
            <a:r>
              <a:rPr lang="de-DE" sz="1800" dirty="0"/>
              <a:t>1. Block:		7:50 – 9:20 Uhr</a:t>
            </a:r>
          </a:p>
          <a:p>
            <a:pPr lvl="5"/>
            <a:r>
              <a:rPr lang="de-DE" sz="1800" dirty="0"/>
              <a:t>2. Block:		9:45 – 11:15 Uhr</a:t>
            </a:r>
          </a:p>
          <a:p>
            <a:pPr lvl="5"/>
            <a:r>
              <a:rPr lang="de-DE" sz="1800" dirty="0"/>
              <a:t>3. Block:		11:45 – 13:15 Uhr </a:t>
            </a:r>
          </a:p>
          <a:p>
            <a:pPr lvl="5"/>
            <a:r>
              <a:rPr lang="de-DE" sz="1800" dirty="0"/>
              <a:t>4. Block:		13:45 – 15:10 Uhr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9494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4A64E7-F48D-45FD-864D-AA27596B7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7. Termine/Höhepunkte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A17C879-07E8-4049-B357-B930EB54EA6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/>
              <a:t>- Weihnachtsstaffel</a:t>
            </a:r>
          </a:p>
          <a:p>
            <a:r>
              <a:rPr lang="de-DE" dirty="0"/>
              <a:t>- forschendes Lernen</a:t>
            </a:r>
          </a:p>
          <a:p>
            <a:r>
              <a:rPr lang="de-DE" dirty="0"/>
              <a:t>- Besuch der Eishalle</a:t>
            </a:r>
          </a:p>
          <a:p>
            <a:r>
              <a:rPr lang="de-DE" dirty="0"/>
              <a:t>- Wandertag</a:t>
            </a:r>
          </a:p>
          <a:p>
            <a:r>
              <a:rPr lang="de-DE" dirty="0"/>
              <a:t>- Sportfest</a:t>
            </a:r>
          </a:p>
          <a:p>
            <a:r>
              <a:rPr lang="de-DE" dirty="0"/>
              <a:t>- Schulmeisterschaften (z.B. Fußball, Schwimmen, Tischtennis)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8246D11-2546-4B44-BD0F-20FF35AA42A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/>
              <a:t>- Klassenshirts </a:t>
            </a:r>
          </a:p>
          <a:p>
            <a:r>
              <a:rPr lang="de-DE" dirty="0"/>
              <a:t>- keine Handynutzung während des Schultages</a:t>
            </a:r>
          </a:p>
          <a:p>
            <a:r>
              <a:rPr lang="de-DE" dirty="0"/>
              <a:t>- Schwimmunterricht (1x wöchentlich) </a:t>
            </a:r>
          </a:p>
        </p:txBody>
      </p:sp>
    </p:spTree>
    <p:extLst>
      <p:ext uri="{BB962C8B-B14F-4D97-AF65-F5344CB8AC3E}">
        <p14:creationId xmlns:p14="http://schemas.microsoft.com/office/powerpoint/2010/main" val="1795186007"/>
      </p:ext>
    </p:extLst>
  </p:cSld>
  <p:clrMapOvr>
    <a:masterClrMapping/>
  </p:clrMapOvr>
</p:sld>
</file>

<file path=ppt/theme/theme1.xml><?xml version="1.0" encoding="utf-8"?>
<a:theme xmlns:a="http://schemas.openxmlformats.org/drawingml/2006/main" name="Rückblick">
  <a:themeElements>
    <a:clrScheme name="Rückblick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ückblic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ückblic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313</Words>
  <Application>Microsoft Office PowerPoint</Application>
  <PresentationFormat>Breitbild</PresentationFormat>
  <Paragraphs>73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Wingdings</vt:lpstr>
      <vt:lpstr>Rückblick</vt:lpstr>
      <vt:lpstr>Herzlich Willkommen an der bernsteinSchule</vt:lpstr>
      <vt:lpstr>Ablauf</vt:lpstr>
      <vt:lpstr>2. Wichtige Informationen zum Schuljahresbeginn</vt:lpstr>
      <vt:lpstr>3. Pieper Catering</vt:lpstr>
      <vt:lpstr>Schul- und Jugendsozialarbeit</vt:lpstr>
      <vt:lpstr>4. EDUPAGE</vt:lpstr>
      <vt:lpstr>5. Erste Schulwoche</vt:lpstr>
      <vt:lpstr>6. Schultag – Ablauf  </vt:lpstr>
      <vt:lpstr>7. Termine/Höhepunkte </vt:lpstr>
      <vt:lpstr>8. Weitere Informationen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Herzlich Willkommen an der bernsteinSchule</dc:title>
  <dc:creator>antje_ple@web.de</dc:creator>
  <cp:lastModifiedBy>Eski</cp:lastModifiedBy>
  <cp:revision>14</cp:revision>
  <dcterms:created xsi:type="dcterms:W3CDTF">2023-07-04T06:38:14Z</dcterms:created>
  <dcterms:modified xsi:type="dcterms:W3CDTF">2025-07-31T10:02:11Z</dcterms:modified>
</cp:coreProperties>
</file>